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handoutMasterIdLst>
    <p:handoutMasterId r:id="rId6"/>
  </p:handoutMasterIdLst>
  <p:sldIdLst>
    <p:sldId id="256" r:id="rId5"/>
  </p:sldIdLst>
  <p:sldSz cx="7556500" cy="10699750"/>
  <p:notesSz cx="7556500" cy="106997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4F189D"/>
    <a:srgbClr val="126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180B84-1969-47E1-938E-2041E7B400D7}" v="2" dt="2024-10-18T06:41:52.1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648"/>
  </p:normalViewPr>
  <p:slideViewPr>
    <p:cSldViewPr>
      <p:cViewPr varScale="1">
        <p:scale>
          <a:sx n="90" d="100"/>
          <a:sy n="90" d="100"/>
        </p:scale>
        <p:origin x="2892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3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 Le Du" userId="cf672aab-fa0a-478f-b59e-d3988acb974b" providerId="ADAL" clId="{68180B84-1969-47E1-938E-2041E7B400D7}"/>
    <pc:docChg chg="custSel modSld">
      <pc:chgData name="Michel Le Du" userId="cf672aab-fa0a-478f-b59e-d3988acb974b" providerId="ADAL" clId="{68180B84-1969-47E1-938E-2041E7B400D7}" dt="2024-10-18T06:44:35.918" v="267" actId="14100"/>
      <pc:docMkLst>
        <pc:docMk/>
      </pc:docMkLst>
      <pc:sldChg chg="modSp mod">
        <pc:chgData name="Michel Le Du" userId="cf672aab-fa0a-478f-b59e-d3988acb974b" providerId="ADAL" clId="{68180B84-1969-47E1-938E-2041E7B400D7}" dt="2024-10-18T06:44:35.918" v="267" actId="14100"/>
        <pc:sldMkLst>
          <pc:docMk/>
          <pc:sldMk cId="0" sldId="256"/>
        </pc:sldMkLst>
        <pc:spChg chg="mod">
          <ac:chgData name="Michel Le Du" userId="cf672aab-fa0a-478f-b59e-d3988acb974b" providerId="ADAL" clId="{68180B84-1969-47E1-938E-2041E7B400D7}" dt="2024-10-16T16:55:50.773" v="152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Michel Le Du" userId="cf672aab-fa0a-478f-b59e-d3988acb974b" providerId="ADAL" clId="{68180B84-1969-47E1-938E-2041E7B400D7}" dt="2024-10-18T06:44:31.190" v="266" actId="14100"/>
          <ac:spMkLst>
            <pc:docMk/>
            <pc:sldMk cId="0" sldId="256"/>
            <ac:spMk id="9" creationId="{88051C89-5175-7D46-9D72-07445456DC5F}"/>
          </ac:spMkLst>
        </pc:spChg>
        <pc:spChg chg="mod">
          <ac:chgData name="Michel Le Du" userId="cf672aab-fa0a-478f-b59e-d3988acb974b" providerId="ADAL" clId="{68180B84-1969-47E1-938E-2041E7B400D7}" dt="2024-10-18T06:44:35.918" v="267" actId="14100"/>
          <ac:spMkLst>
            <pc:docMk/>
            <pc:sldMk cId="0" sldId="256"/>
            <ac:spMk id="10" creationId="{00000000-0000-0000-0000-000000000000}"/>
          </ac:spMkLst>
        </pc:spChg>
        <pc:spChg chg="mod">
          <ac:chgData name="Michel Le Du" userId="cf672aab-fa0a-478f-b59e-d3988acb974b" providerId="ADAL" clId="{68180B84-1969-47E1-938E-2041E7B400D7}" dt="2024-10-16T16:57:05.683" v="177" actId="404"/>
          <ac:spMkLst>
            <pc:docMk/>
            <pc:sldMk cId="0" sldId="256"/>
            <ac:spMk id="12" creationId="{6C0E8CA7-17DE-C2BB-C0CE-FD5B59CBCB4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8B98162-32FF-360E-E109-DFF80B25A6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62F8DE-DDD5-F9E3-C11E-19BD1B082C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37109-9A5C-2343-B3C2-77CF9AFBD0CD}" type="datetimeFigureOut">
              <a:rPr lang="fr-FR" smtClean="0"/>
              <a:t>18/10/2024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3EF723-6913-4051-5DC0-A48AD59C06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57C86E-05D1-32E1-8C13-D51CC843A4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7990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1301F-11D8-9F4E-B490-7103EB1EE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82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6654" y="1108740"/>
            <a:ext cx="7608912" cy="584835"/>
          </a:xfrm>
          <a:prstGeom prst="rect">
            <a:avLst/>
          </a:prstGeom>
        </p:spPr>
        <p:txBody>
          <a:bodyPr lIns="0" tIns="0" rIns="0" bIns="0"/>
          <a:lstStyle>
            <a:lvl1pPr>
              <a:defRPr sz="36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6654" y="1108740"/>
            <a:ext cx="7608912" cy="584835"/>
          </a:xfrm>
          <a:prstGeom prst="rect">
            <a:avLst/>
          </a:prstGeom>
        </p:spPr>
        <p:txBody>
          <a:bodyPr lIns="0" tIns="0" rIns="0" bIns="0"/>
          <a:lstStyle>
            <a:lvl1pPr>
              <a:defRPr sz="36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6654" y="1108740"/>
            <a:ext cx="7608912" cy="584835"/>
          </a:xfrm>
          <a:prstGeom prst="rect">
            <a:avLst/>
          </a:prstGeom>
        </p:spPr>
        <p:txBody>
          <a:bodyPr lIns="0" tIns="0" rIns="0" bIns="0"/>
          <a:lstStyle>
            <a:lvl1pPr>
              <a:defRPr sz="36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07999" y="9828000"/>
            <a:ext cx="1800000" cy="57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  <p:sp>
        <p:nvSpPr>
          <p:cNvPr id="16" name="bg object 16"/>
          <p:cNvSpPr/>
          <p:nvPr/>
        </p:nvSpPr>
        <p:spPr>
          <a:xfrm>
            <a:off x="-26206" y="-111829"/>
            <a:ext cx="7608912" cy="10811579"/>
          </a:xfrm>
          <a:custGeom>
            <a:avLst/>
            <a:gdLst/>
            <a:ahLst/>
            <a:cxnLst/>
            <a:rect l="l" t="t" r="r" b="b"/>
            <a:pathLst>
              <a:path w="7562850" h="9606280">
                <a:moveTo>
                  <a:pt x="0" y="9605955"/>
                </a:moveTo>
                <a:lnTo>
                  <a:pt x="7562849" y="9605955"/>
                </a:lnTo>
                <a:lnTo>
                  <a:pt x="7562849" y="0"/>
                </a:lnTo>
                <a:lnTo>
                  <a:pt x="0" y="0"/>
                </a:lnTo>
                <a:lnTo>
                  <a:pt x="0" y="9605955"/>
                </a:lnTo>
                <a:close/>
              </a:path>
            </a:pathLst>
          </a:custGeom>
          <a:solidFill>
            <a:srgbClr val="E7E7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5" name="bg object 25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250" y="111122"/>
            <a:ext cx="1995579" cy="75600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282490" y="10336628"/>
            <a:ext cx="1980000" cy="252000"/>
          </a:xfrm>
          <a:custGeom>
            <a:avLst/>
            <a:gdLst/>
            <a:ahLst/>
            <a:cxnLst/>
            <a:rect l="l" t="t" r="r" b="b"/>
            <a:pathLst>
              <a:path w="1767205" h="138429">
                <a:moveTo>
                  <a:pt x="0" y="0"/>
                </a:moveTo>
                <a:lnTo>
                  <a:pt x="1767119" y="0"/>
                </a:lnTo>
                <a:lnTo>
                  <a:pt x="1767119" y="138170"/>
                </a:lnTo>
                <a:lnTo>
                  <a:pt x="0" y="138170"/>
                </a:lnTo>
                <a:lnTo>
                  <a:pt x="0" y="0"/>
                </a:lnTo>
                <a:close/>
              </a:path>
            </a:pathLst>
          </a:custGeom>
          <a:solidFill>
            <a:srgbClr val="126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687571" y="10358611"/>
            <a:ext cx="2412000" cy="252000"/>
          </a:xfrm>
          <a:custGeom>
            <a:avLst/>
            <a:gdLst/>
            <a:ahLst/>
            <a:cxnLst/>
            <a:rect l="l" t="t" r="r" b="b"/>
            <a:pathLst>
              <a:path w="1626235" h="158750">
                <a:moveTo>
                  <a:pt x="1626233" y="158184"/>
                </a:moveTo>
                <a:lnTo>
                  <a:pt x="0" y="158184"/>
                </a:lnTo>
                <a:lnTo>
                  <a:pt x="0" y="0"/>
                </a:lnTo>
                <a:lnTo>
                  <a:pt x="1626233" y="0"/>
                </a:lnTo>
                <a:lnTo>
                  <a:pt x="1626233" y="158184"/>
                </a:lnTo>
                <a:close/>
              </a:path>
            </a:pathLst>
          </a:custGeom>
          <a:solidFill>
            <a:srgbClr val="900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54850" y="9828001"/>
            <a:ext cx="152400" cy="414778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5530653" y="10334492"/>
            <a:ext cx="1800000" cy="252000"/>
          </a:xfrm>
          <a:custGeom>
            <a:avLst/>
            <a:gdLst/>
            <a:ahLst/>
            <a:cxnLst/>
            <a:rect l="l" t="t" r="r" b="b"/>
            <a:pathLst>
              <a:path w="1503045" h="158750">
                <a:moveTo>
                  <a:pt x="1502959" y="158184"/>
                </a:moveTo>
                <a:lnTo>
                  <a:pt x="0" y="158184"/>
                </a:lnTo>
                <a:lnTo>
                  <a:pt x="0" y="0"/>
                </a:lnTo>
                <a:lnTo>
                  <a:pt x="1502959" y="0"/>
                </a:lnTo>
                <a:lnTo>
                  <a:pt x="1502959" y="158184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439" y="9540875"/>
            <a:ext cx="7562850" cy="45719"/>
          </a:xfrm>
          <a:custGeom>
            <a:avLst/>
            <a:gdLst/>
            <a:ahLst/>
            <a:cxnLst/>
            <a:rect l="l" t="t" r="r" b="b"/>
            <a:pathLst>
              <a:path w="6054090">
                <a:moveTo>
                  <a:pt x="0" y="0"/>
                </a:moveTo>
                <a:lnTo>
                  <a:pt x="6053524" y="0"/>
                </a:lnTo>
              </a:path>
            </a:pathLst>
          </a:custGeom>
          <a:ln w="28598">
            <a:solidFill>
              <a:srgbClr val="4F18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92891" y="9774633"/>
            <a:ext cx="2412000" cy="57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2490" y="9759648"/>
            <a:ext cx="1980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 dirty="0"/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FE0BA9A-37EF-C294-DD5A-EEFBE976B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93" y="111122"/>
            <a:ext cx="1346245" cy="75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-client@potentials.f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paceformation.akto.fr/fiche-formation/191236/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940D8006-90D7-5E3A-A124-312D11F99E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650"/>
          <a:stretch/>
        </p:blipFill>
        <p:spPr>
          <a:xfrm>
            <a:off x="-10871" y="2464241"/>
            <a:ext cx="3941522" cy="2934918"/>
          </a:xfrm>
          <a:prstGeom prst="rect">
            <a:avLst/>
          </a:prstGeom>
        </p:spPr>
      </p:pic>
      <p:sp>
        <p:nvSpPr>
          <p:cNvPr id="9" name="bg object 35">
            <a:extLst>
              <a:ext uri="{FF2B5EF4-FFF2-40B4-BE49-F238E27FC236}">
                <a16:creationId xmlns:a16="http://schemas.microsoft.com/office/drawing/2014/main" id="{88051C89-5175-7D46-9D72-07445456DC5F}"/>
              </a:ext>
            </a:extLst>
          </p:cNvPr>
          <p:cNvSpPr/>
          <p:nvPr/>
        </p:nvSpPr>
        <p:spPr>
          <a:xfrm>
            <a:off x="3978275" y="2464241"/>
            <a:ext cx="3617671" cy="4631132"/>
          </a:xfrm>
          <a:custGeom>
            <a:avLst/>
            <a:gdLst/>
            <a:ahLst/>
            <a:cxnLst/>
            <a:rect l="l" t="t" r="r" b="b"/>
            <a:pathLst>
              <a:path w="3625850" h="1301114">
                <a:moveTo>
                  <a:pt x="3625537" y="1300829"/>
                </a:moveTo>
                <a:lnTo>
                  <a:pt x="0" y="1300829"/>
                </a:lnTo>
                <a:lnTo>
                  <a:pt x="0" y="0"/>
                </a:lnTo>
                <a:lnTo>
                  <a:pt x="3625537" y="0"/>
                </a:lnTo>
                <a:lnTo>
                  <a:pt x="3625537" y="1300829"/>
                </a:lnTo>
                <a:close/>
              </a:path>
            </a:pathLst>
          </a:custGeom>
          <a:solidFill>
            <a:srgbClr val="12602D">
              <a:alpha val="478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72" y="1005103"/>
            <a:ext cx="7534756" cy="99963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2400"/>
              </a:spcBef>
              <a:tabLst>
                <a:tab pos="87313" algn="l"/>
              </a:tabLst>
            </a:pPr>
            <a:r>
              <a:rPr lang="fr-FR" sz="3200" b="1" spc="55" dirty="0">
                <a:solidFill>
                  <a:srgbClr val="4F189D"/>
                </a:solidFill>
                <a:latin typeface="+mj-lt"/>
              </a:rPr>
              <a:t>Actions collectives AKTO</a:t>
            </a:r>
            <a:br>
              <a:rPr lang="fr-FR" sz="3200" b="1" spc="55" dirty="0">
                <a:solidFill>
                  <a:srgbClr val="4F189D"/>
                </a:solidFill>
                <a:latin typeface="+mj-lt"/>
              </a:rPr>
            </a:br>
            <a:r>
              <a:rPr lang="fr-FR" sz="3000" b="1" spc="55" dirty="0">
                <a:solidFill>
                  <a:srgbClr val="F79646"/>
                </a:solidFill>
                <a:latin typeface="+mj-lt"/>
              </a:rPr>
              <a:t>FORMATION DE TUTEURS</a:t>
            </a:r>
            <a:endParaRPr sz="3000" b="1" spc="55" dirty="0">
              <a:solidFill>
                <a:srgbClr val="F79646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10368" y="5604758"/>
            <a:ext cx="3941019" cy="3512500"/>
          </a:xfrm>
          <a:prstGeom prst="rect">
            <a:avLst/>
          </a:prstGeom>
          <a:solidFill>
            <a:srgbClr val="4F189D"/>
          </a:solidFill>
        </p:spPr>
        <p:txBody>
          <a:bodyPr vert="horz" wrap="square" lIns="0" tIns="3810" rIns="0" bIns="0" rtlCol="0">
            <a:spAutoFit/>
          </a:bodyPr>
          <a:lstStyle/>
          <a:p>
            <a:pPr marR="33020">
              <a:lnSpc>
                <a:spcPct val="100000"/>
              </a:lnSpc>
              <a:spcBef>
                <a:spcPts val="30"/>
              </a:spcBef>
            </a:pPr>
            <a:endParaRPr lang="fr-FR" sz="800" b="1" spc="45" dirty="0">
              <a:solidFill>
                <a:schemeClr val="bg1"/>
              </a:solidFill>
              <a:cs typeface="Arial"/>
            </a:endParaRPr>
          </a:p>
          <a:p>
            <a:pPr marR="33020" algn="ctr">
              <a:lnSpc>
                <a:spcPct val="100000"/>
              </a:lnSpc>
              <a:spcBef>
                <a:spcPts val="30"/>
              </a:spcBef>
            </a:pPr>
            <a:r>
              <a:rPr lang="fr-FR" sz="2400" b="1" spc="45" dirty="0">
                <a:solidFill>
                  <a:schemeClr val="bg1"/>
                </a:solidFill>
                <a:cs typeface="Arial"/>
              </a:rPr>
              <a:t>Objectifs pédagogiques</a:t>
            </a:r>
          </a:p>
          <a:p>
            <a:pPr marR="33020" algn="ctr">
              <a:lnSpc>
                <a:spcPct val="100000"/>
              </a:lnSpc>
              <a:spcBef>
                <a:spcPts val="30"/>
              </a:spcBef>
            </a:pPr>
            <a:endParaRPr lang="fr-FR" sz="1400" b="1" dirty="0">
              <a:solidFill>
                <a:schemeClr val="bg1"/>
              </a:solidFill>
              <a:latin typeface="Mont"/>
            </a:endParaRPr>
          </a:p>
          <a:p>
            <a:pPr marL="72000" indent="-133200" algn="l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Mont"/>
              </a:rPr>
              <a:t>Identifier les enjeux et spécificités de la fonction de tuteur</a:t>
            </a:r>
          </a:p>
          <a:p>
            <a:pPr marL="72000" indent="-133200" algn="l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Mont"/>
              </a:rPr>
              <a:t>Savoir accueillir  l’alternant ou le nouveau.</a:t>
            </a:r>
          </a:p>
          <a:p>
            <a:pPr marL="72000" indent="-133200" algn="l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Mont"/>
              </a:rPr>
              <a:t>Faciliter l’intégration d’un nouveau ou d’un collaborateur qui change de poste ou de fonction</a:t>
            </a:r>
          </a:p>
          <a:p>
            <a:pPr marL="72000" indent="-133200" algn="l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Mont"/>
              </a:rPr>
              <a:t>Accompagner le développement de l’apprentissage et l’autonomie professionnelle</a:t>
            </a:r>
          </a:p>
          <a:p>
            <a:pPr marL="72000" indent="-133200" algn="l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Mont"/>
              </a:rPr>
              <a:t>Transmettre les savoir-faire</a:t>
            </a:r>
          </a:p>
          <a:p>
            <a:pPr marL="72000" indent="-133200" algn="l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Mont"/>
              </a:rPr>
              <a:t>Acquérir des outils et des méthodes d'accompagnement individuel</a:t>
            </a:r>
          </a:p>
          <a:p>
            <a:pPr marL="72000" indent="-133200" algn="l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Mont"/>
              </a:rPr>
              <a:t>Développer une communication efficace et adaptée</a:t>
            </a:r>
          </a:p>
          <a:p>
            <a:pPr marL="72000" indent="-133200" algn="l"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1"/>
              </a:solidFill>
              <a:latin typeface="Mont"/>
            </a:endParaRPr>
          </a:p>
          <a:p>
            <a:pPr marL="72000" indent="-133200" algn="l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Mont"/>
              </a:rPr>
              <a:t>Construire son PLAN D’ACTIONS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078" y="9734053"/>
            <a:ext cx="2362200" cy="8086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1150" marR="281940" indent="-211454">
              <a:lnSpc>
                <a:spcPct val="102099"/>
              </a:lnSpc>
              <a:spcBef>
                <a:spcPts val="75"/>
              </a:spcBef>
            </a:pPr>
            <a:endParaRPr lang="fr-FR" sz="1000" b="1" spc="-20" dirty="0">
              <a:solidFill>
                <a:srgbClr val="12602D"/>
              </a:solidFill>
              <a:latin typeface="Arial"/>
              <a:cs typeface="Arial"/>
            </a:endParaRPr>
          </a:p>
          <a:p>
            <a:pPr marL="311150" marR="281940" indent="-211454" algn="ctr">
              <a:lnSpc>
                <a:spcPct val="102099"/>
              </a:lnSpc>
              <a:spcBef>
                <a:spcPts val="75"/>
              </a:spcBef>
            </a:pPr>
            <a:r>
              <a:rPr sz="1000" b="1" spc="-20" dirty="0">
                <a:solidFill>
                  <a:srgbClr val="12602D"/>
                </a:solidFill>
                <a:latin typeface="Arial"/>
                <a:cs typeface="Arial"/>
              </a:rPr>
              <a:t>V</a:t>
            </a:r>
            <a:r>
              <a:rPr sz="1000" b="1" spc="5" dirty="0">
                <a:solidFill>
                  <a:srgbClr val="12602D"/>
                </a:solidFill>
                <a:latin typeface="Arial"/>
                <a:cs typeface="Arial"/>
              </a:rPr>
              <a:t>O</a:t>
            </a:r>
            <a:r>
              <a:rPr sz="1000" b="1" spc="20" dirty="0">
                <a:solidFill>
                  <a:srgbClr val="12602D"/>
                </a:solidFill>
                <a:latin typeface="Arial"/>
                <a:cs typeface="Arial"/>
              </a:rPr>
              <a:t>U</a:t>
            </a:r>
            <a:r>
              <a:rPr sz="1000" b="1" spc="-95" dirty="0">
                <a:solidFill>
                  <a:srgbClr val="12602D"/>
                </a:solidFill>
                <a:latin typeface="Arial"/>
                <a:cs typeface="Arial"/>
              </a:rPr>
              <a:t>S</a:t>
            </a:r>
            <a:r>
              <a:rPr sz="1000" b="1" spc="-15" dirty="0">
                <a:solidFill>
                  <a:srgbClr val="12602D"/>
                </a:solidFill>
                <a:latin typeface="Arial"/>
                <a:cs typeface="Arial"/>
              </a:rPr>
              <a:t> </a:t>
            </a:r>
            <a:r>
              <a:rPr lang="fr-FR" sz="1000" b="1" spc="-95" dirty="0">
                <a:solidFill>
                  <a:srgbClr val="12602D"/>
                </a:solidFill>
                <a:latin typeface="Arial"/>
                <a:cs typeface="Arial"/>
              </a:rPr>
              <a:t>Ê</a:t>
            </a:r>
            <a:r>
              <a:rPr sz="1000" b="1" spc="-35" dirty="0">
                <a:solidFill>
                  <a:srgbClr val="12602D"/>
                </a:solidFill>
                <a:latin typeface="Arial"/>
                <a:cs typeface="Arial"/>
              </a:rPr>
              <a:t>T</a:t>
            </a:r>
            <a:r>
              <a:rPr sz="1000" b="1" spc="-95" dirty="0">
                <a:solidFill>
                  <a:srgbClr val="12602D"/>
                </a:solidFill>
                <a:latin typeface="Arial"/>
                <a:cs typeface="Arial"/>
              </a:rPr>
              <a:t>ES</a:t>
            </a:r>
            <a:r>
              <a:rPr sz="1000" b="1" spc="-15" dirty="0">
                <a:solidFill>
                  <a:srgbClr val="12602D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12602D"/>
                </a:solidFill>
                <a:latin typeface="Arial"/>
                <a:cs typeface="Arial"/>
              </a:rPr>
              <a:t>U</a:t>
            </a:r>
            <a:r>
              <a:rPr sz="1000" b="1" spc="65" dirty="0">
                <a:solidFill>
                  <a:srgbClr val="12602D"/>
                </a:solidFill>
                <a:latin typeface="Arial"/>
                <a:cs typeface="Arial"/>
              </a:rPr>
              <a:t>N</a:t>
            </a:r>
            <a:r>
              <a:rPr sz="1000" b="1" spc="-90" dirty="0">
                <a:solidFill>
                  <a:srgbClr val="12602D"/>
                </a:solidFill>
                <a:latin typeface="Arial"/>
                <a:cs typeface="Arial"/>
              </a:rPr>
              <a:t>E</a:t>
            </a:r>
            <a:r>
              <a:rPr sz="1000" b="1" spc="-15" dirty="0">
                <a:solidFill>
                  <a:srgbClr val="12602D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12602D"/>
                </a:solidFill>
                <a:latin typeface="Arial"/>
                <a:cs typeface="Arial"/>
              </a:rPr>
              <a:t>E</a:t>
            </a:r>
            <a:r>
              <a:rPr sz="1000" b="1" spc="65" dirty="0">
                <a:solidFill>
                  <a:srgbClr val="12602D"/>
                </a:solidFill>
                <a:latin typeface="Arial"/>
                <a:cs typeface="Arial"/>
              </a:rPr>
              <a:t>N</a:t>
            </a:r>
            <a:r>
              <a:rPr sz="1000" b="1" spc="-35" dirty="0">
                <a:solidFill>
                  <a:srgbClr val="12602D"/>
                </a:solidFill>
                <a:latin typeface="Arial"/>
                <a:cs typeface="Arial"/>
              </a:rPr>
              <a:t>T</a:t>
            </a:r>
            <a:r>
              <a:rPr sz="1000" b="1" spc="-60" dirty="0">
                <a:solidFill>
                  <a:srgbClr val="12602D"/>
                </a:solidFill>
                <a:latin typeface="Arial"/>
                <a:cs typeface="Arial"/>
              </a:rPr>
              <a:t>R</a:t>
            </a:r>
            <a:r>
              <a:rPr sz="1000" b="1" spc="-95" dirty="0">
                <a:solidFill>
                  <a:srgbClr val="12602D"/>
                </a:solidFill>
                <a:latin typeface="Arial"/>
                <a:cs typeface="Arial"/>
              </a:rPr>
              <a:t>E</a:t>
            </a:r>
            <a:r>
              <a:rPr sz="1000" b="1" spc="-40" dirty="0">
                <a:solidFill>
                  <a:srgbClr val="12602D"/>
                </a:solidFill>
                <a:latin typeface="Arial"/>
                <a:cs typeface="Arial"/>
              </a:rPr>
              <a:t>P</a:t>
            </a:r>
            <a:r>
              <a:rPr sz="1000" b="1" spc="-60" dirty="0">
                <a:solidFill>
                  <a:srgbClr val="12602D"/>
                </a:solidFill>
                <a:latin typeface="Arial"/>
                <a:cs typeface="Arial"/>
              </a:rPr>
              <a:t>R</a:t>
            </a:r>
            <a:r>
              <a:rPr sz="1000" b="1" spc="35" dirty="0">
                <a:solidFill>
                  <a:srgbClr val="12602D"/>
                </a:solidFill>
                <a:latin typeface="Arial"/>
                <a:cs typeface="Arial"/>
              </a:rPr>
              <a:t>I</a:t>
            </a:r>
            <a:r>
              <a:rPr sz="1000" b="1" spc="-100" dirty="0">
                <a:solidFill>
                  <a:srgbClr val="12602D"/>
                </a:solidFill>
                <a:latin typeface="Arial"/>
                <a:cs typeface="Arial"/>
              </a:rPr>
              <a:t>S</a:t>
            </a:r>
            <a:r>
              <a:rPr sz="1000" b="1" spc="-55" dirty="0">
                <a:solidFill>
                  <a:srgbClr val="12602D"/>
                </a:solidFill>
                <a:latin typeface="Arial"/>
                <a:cs typeface="Arial"/>
              </a:rPr>
              <a:t>E  </a:t>
            </a:r>
            <a:r>
              <a:rPr sz="1000" b="1" spc="-35" dirty="0">
                <a:solidFill>
                  <a:srgbClr val="12602D"/>
                </a:solidFill>
                <a:latin typeface="Arial"/>
                <a:cs typeface="Arial"/>
              </a:rPr>
              <a:t>ADHERENTE</a:t>
            </a:r>
            <a:r>
              <a:rPr sz="1000" b="1" spc="-20" dirty="0">
                <a:solidFill>
                  <a:srgbClr val="12602D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12602D"/>
                </a:solidFill>
                <a:latin typeface="Arial"/>
                <a:cs typeface="Arial"/>
              </a:rPr>
              <a:t>AKTO</a:t>
            </a:r>
            <a:r>
              <a:rPr sz="1000" b="1" spc="-25" dirty="0">
                <a:solidFill>
                  <a:srgbClr val="12602D"/>
                </a:solidFill>
                <a:latin typeface="Arial"/>
                <a:cs typeface="Arial"/>
              </a:rPr>
              <a:t> </a:t>
            </a:r>
            <a:r>
              <a:rPr sz="1000" b="1" spc="-110" dirty="0">
                <a:solidFill>
                  <a:srgbClr val="12602D"/>
                </a:solidFill>
                <a:latin typeface="Arial"/>
                <a:cs typeface="Arial"/>
              </a:rPr>
              <a:t>?</a:t>
            </a:r>
            <a:endParaRPr lang="fr-FR" sz="1000" b="1" spc="-110" dirty="0">
              <a:solidFill>
                <a:srgbClr val="12602D"/>
              </a:solidFill>
              <a:latin typeface="Arial"/>
              <a:cs typeface="Arial"/>
            </a:endParaRPr>
          </a:p>
          <a:p>
            <a:pPr marL="311150" marR="281940" indent="-211454">
              <a:lnSpc>
                <a:spcPct val="102099"/>
              </a:lnSpc>
              <a:spcBef>
                <a:spcPts val="75"/>
              </a:spcBef>
            </a:pPr>
            <a:endParaRPr sz="8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270"/>
              </a:spcBef>
            </a:pPr>
            <a:r>
              <a:rPr sz="900" b="1" spc="45" dirty="0">
                <a:solidFill>
                  <a:schemeClr val="bg1"/>
                </a:solidFill>
                <a:latin typeface="Arial"/>
                <a:cs typeface="Arial"/>
              </a:rPr>
              <a:t>https://espaceformation.akto.fr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3436" y="9843976"/>
            <a:ext cx="2362200" cy="32630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5585" marR="5080" indent="-223520" algn="ctr">
              <a:lnSpc>
                <a:spcPct val="102099"/>
              </a:lnSpc>
              <a:spcBef>
                <a:spcPts val="75"/>
              </a:spcBef>
            </a:pPr>
            <a:r>
              <a:rPr sz="1000" b="1" spc="-20" dirty="0">
                <a:solidFill>
                  <a:srgbClr val="90050D"/>
                </a:solidFill>
                <a:latin typeface="Arial"/>
                <a:cs typeface="Arial"/>
              </a:rPr>
              <a:t>V</a:t>
            </a:r>
            <a:r>
              <a:rPr sz="1000" b="1" spc="5" dirty="0">
                <a:solidFill>
                  <a:srgbClr val="90050D"/>
                </a:solidFill>
                <a:latin typeface="Arial"/>
                <a:cs typeface="Arial"/>
              </a:rPr>
              <a:t>O</a:t>
            </a:r>
            <a:r>
              <a:rPr sz="1000" b="1" spc="20" dirty="0">
                <a:solidFill>
                  <a:srgbClr val="90050D"/>
                </a:solidFill>
                <a:latin typeface="Arial"/>
                <a:cs typeface="Arial"/>
              </a:rPr>
              <a:t>U</a:t>
            </a:r>
            <a:r>
              <a:rPr sz="1000" b="1" spc="-95" dirty="0">
                <a:solidFill>
                  <a:srgbClr val="90050D"/>
                </a:solidFill>
                <a:latin typeface="Arial"/>
                <a:cs typeface="Arial"/>
              </a:rPr>
              <a:t>S</a:t>
            </a:r>
            <a:r>
              <a:rPr sz="1000" b="1" spc="-15" dirty="0">
                <a:solidFill>
                  <a:srgbClr val="90050D"/>
                </a:solidFill>
                <a:latin typeface="Arial"/>
                <a:cs typeface="Arial"/>
              </a:rPr>
              <a:t> </a:t>
            </a:r>
            <a:r>
              <a:rPr lang="fr-FR" sz="1000" b="1" spc="-95" dirty="0">
                <a:solidFill>
                  <a:srgbClr val="90050D"/>
                </a:solidFill>
                <a:latin typeface="Arial"/>
                <a:cs typeface="Arial"/>
              </a:rPr>
              <a:t>Ê</a:t>
            </a:r>
            <a:r>
              <a:rPr sz="1000" b="1" spc="-35" dirty="0">
                <a:solidFill>
                  <a:srgbClr val="90050D"/>
                </a:solidFill>
                <a:latin typeface="Arial"/>
                <a:cs typeface="Arial"/>
              </a:rPr>
              <a:t>T</a:t>
            </a:r>
            <a:r>
              <a:rPr sz="1000" b="1" spc="-95" dirty="0">
                <a:solidFill>
                  <a:srgbClr val="90050D"/>
                </a:solidFill>
                <a:latin typeface="Arial"/>
                <a:cs typeface="Arial"/>
              </a:rPr>
              <a:t>ES</a:t>
            </a:r>
            <a:r>
              <a:rPr sz="1000" b="1" spc="-15" dirty="0">
                <a:solidFill>
                  <a:srgbClr val="90050D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90050D"/>
                </a:solidFill>
                <a:latin typeface="Arial"/>
                <a:cs typeface="Arial"/>
              </a:rPr>
              <a:t>U</a:t>
            </a:r>
            <a:r>
              <a:rPr sz="1000" b="1" spc="65" dirty="0">
                <a:solidFill>
                  <a:srgbClr val="90050D"/>
                </a:solidFill>
                <a:latin typeface="Arial"/>
                <a:cs typeface="Arial"/>
              </a:rPr>
              <a:t>N</a:t>
            </a:r>
            <a:r>
              <a:rPr sz="1000" b="1" spc="-90" dirty="0">
                <a:solidFill>
                  <a:srgbClr val="90050D"/>
                </a:solidFill>
                <a:latin typeface="Arial"/>
                <a:cs typeface="Arial"/>
              </a:rPr>
              <a:t>E</a:t>
            </a:r>
            <a:r>
              <a:rPr sz="1000" b="1" spc="-15" dirty="0">
                <a:solidFill>
                  <a:srgbClr val="90050D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90050D"/>
                </a:solidFill>
                <a:latin typeface="Arial"/>
                <a:cs typeface="Arial"/>
              </a:rPr>
              <a:t>E</a:t>
            </a:r>
            <a:r>
              <a:rPr sz="1000" b="1" spc="65" dirty="0">
                <a:solidFill>
                  <a:srgbClr val="90050D"/>
                </a:solidFill>
                <a:latin typeface="Arial"/>
                <a:cs typeface="Arial"/>
              </a:rPr>
              <a:t>N</a:t>
            </a:r>
            <a:r>
              <a:rPr sz="1000" b="1" spc="-35" dirty="0">
                <a:solidFill>
                  <a:srgbClr val="90050D"/>
                </a:solidFill>
                <a:latin typeface="Arial"/>
                <a:cs typeface="Arial"/>
              </a:rPr>
              <a:t>T</a:t>
            </a:r>
            <a:r>
              <a:rPr sz="1000" b="1" spc="-60" dirty="0">
                <a:solidFill>
                  <a:srgbClr val="90050D"/>
                </a:solidFill>
                <a:latin typeface="Arial"/>
                <a:cs typeface="Arial"/>
              </a:rPr>
              <a:t>R</a:t>
            </a:r>
            <a:r>
              <a:rPr sz="1000" b="1" spc="-95" dirty="0">
                <a:solidFill>
                  <a:srgbClr val="90050D"/>
                </a:solidFill>
                <a:latin typeface="Arial"/>
                <a:cs typeface="Arial"/>
              </a:rPr>
              <a:t>E</a:t>
            </a:r>
            <a:r>
              <a:rPr sz="1000" b="1" spc="-40" dirty="0">
                <a:solidFill>
                  <a:srgbClr val="90050D"/>
                </a:solidFill>
                <a:latin typeface="Arial"/>
                <a:cs typeface="Arial"/>
              </a:rPr>
              <a:t>P</a:t>
            </a:r>
            <a:r>
              <a:rPr sz="1000" b="1" spc="-60" dirty="0">
                <a:solidFill>
                  <a:srgbClr val="90050D"/>
                </a:solidFill>
                <a:latin typeface="Arial"/>
                <a:cs typeface="Arial"/>
              </a:rPr>
              <a:t>R</a:t>
            </a:r>
            <a:r>
              <a:rPr sz="1000" b="1" spc="35" dirty="0">
                <a:solidFill>
                  <a:srgbClr val="90050D"/>
                </a:solidFill>
                <a:latin typeface="Arial"/>
                <a:cs typeface="Arial"/>
              </a:rPr>
              <a:t>I</a:t>
            </a:r>
            <a:r>
              <a:rPr sz="1000" b="1" spc="-100" dirty="0">
                <a:solidFill>
                  <a:srgbClr val="90050D"/>
                </a:solidFill>
                <a:latin typeface="Arial"/>
                <a:cs typeface="Arial"/>
              </a:rPr>
              <a:t>S</a:t>
            </a:r>
            <a:r>
              <a:rPr sz="1000" b="1" spc="-55" dirty="0">
                <a:solidFill>
                  <a:srgbClr val="90050D"/>
                </a:solidFill>
                <a:latin typeface="Arial"/>
                <a:cs typeface="Arial"/>
              </a:rPr>
              <a:t>E  </a:t>
            </a:r>
            <a:endParaRPr lang="fr-FR" sz="1000" b="1" spc="-55" dirty="0">
              <a:solidFill>
                <a:srgbClr val="90050D"/>
              </a:solidFill>
              <a:latin typeface="Arial"/>
              <a:cs typeface="Arial"/>
            </a:endParaRPr>
          </a:p>
          <a:p>
            <a:pPr marL="235585" marR="5080" indent="-223520" algn="ctr">
              <a:lnSpc>
                <a:spcPct val="102099"/>
              </a:lnSpc>
              <a:spcBef>
                <a:spcPts val="75"/>
              </a:spcBef>
            </a:pPr>
            <a:r>
              <a:rPr sz="1000" b="1" spc="-15" dirty="0">
                <a:solidFill>
                  <a:srgbClr val="90050D"/>
                </a:solidFill>
                <a:latin typeface="Arial"/>
                <a:cs typeface="Arial"/>
              </a:rPr>
              <a:t>NON-ADHERENTE</a:t>
            </a:r>
            <a:r>
              <a:rPr lang="fr-FR" sz="1000" b="1" spc="-15" dirty="0">
                <a:solidFill>
                  <a:srgbClr val="90050D"/>
                </a:solidFill>
                <a:latin typeface="Arial"/>
                <a:cs typeface="Arial"/>
              </a:rPr>
              <a:t> AKTO</a:t>
            </a:r>
            <a:r>
              <a:rPr sz="1000" b="1" spc="-25" dirty="0">
                <a:solidFill>
                  <a:srgbClr val="90050D"/>
                </a:solidFill>
                <a:latin typeface="Arial"/>
                <a:cs typeface="Arial"/>
              </a:rPr>
              <a:t> </a:t>
            </a:r>
            <a:r>
              <a:rPr sz="1000" b="1" spc="-110" dirty="0">
                <a:solidFill>
                  <a:srgbClr val="90050D"/>
                </a:solidFill>
                <a:latin typeface="Arial"/>
                <a:cs typeface="Arial"/>
              </a:rPr>
              <a:t>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6134" y="10376634"/>
            <a:ext cx="228600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000" b="1" spc="3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service-client@</a:t>
            </a:r>
            <a:r>
              <a:rPr sz="900" b="1" spc="3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potentials</a:t>
            </a:r>
            <a:r>
              <a:rPr sz="1000" b="1" spc="3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.fr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30851" y="9869048"/>
            <a:ext cx="1523999" cy="32630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27025" marR="5080" indent="-314960" algn="ctr">
              <a:lnSpc>
                <a:spcPct val="102099"/>
              </a:lnSpc>
              <a:spcBef>
                <a:spcPts val="75"/>
              </a:spcBef>
            </a:pPr>
            <a:r>
              <a:rPr sz="1000" b="1" spc="-25" dirty="0">
                <a:solidFill>
                  <a:srgbClr val="FF6700"/>
                </a:solidFill>
                <a:latin typeface="Arial"/>
                <a:cs typeface="Arial"/>
              </a:rPr>
              <a:t>VOUS SOUHAITEZ</a:t>
            </a:r>
            <a:endParaRPr lang="fr-FR" sz="1000" b="1" spc="-25" dirty="0">
              <a:solidFill>
                <a:srgbClr val="FF6700"/>
              </a:solidFill>
              <a:latin typeface="Arial"/>
              <a:cs typeface="Arial"/>
            </a:endParaRPr>
          </a:p>
          <a:p>
            <a:pPr marL="327025" marR="5080" indent="-314960" algn="ctr">
              <a:lnSpc>
                <a:spcPct val="102099"/>
              </a:lnSpc>
              <a:spcBef>
                <a:spcPts val="75"/>
              </a:spcBef>
            </a:pPr>
            <a:r>
              <a:rPr sz="1000" b="1" spc="-70" dirty="0">
                <a:solidFill>
                  <a:srgbClr val="FF6700"/>
                </a:solidFill>
                <a:latin typeface="Arial"/>
                <a:cs typeface="Arial"/>
              </a:rPr>
              <a:t>ÊTRE </a:t>
            </a:r>
            <a:r>
              <a:rPr sz="1000" b="1" spc="-210" dirty="0">
                <a:solidFill>
                  <a:srgbClr val="FF670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FF6700"/>
                </a:solidFill>
                <a:latin typeface="Arial"/>
                <a:cs typeface="Arial"/>
              </a:rPr>
              <a:t>R</a:t>
            </a:r>
            <a:r>
              <a:rPr sz="1000" b="1" spc="-35" dirty="0">
                <a:solidFill>
                  <a:srgbClr val="FF6700"/>
                </a:solidFill>
                <a:latin typeface="Arial"/>
                <a:cs typeface="Arial"/>
              </a:rPr>
              <a:t>A</a:t>
            </a:r>
            <a:r>
              <a:rPr sz="1000" b="1" spc="-40" dirty="0">
                <a:solidFill>
                  <a:srgbClr val="FF6700"/>
                </a:solidFill>
                <a:latin typeface="Arial"/>
                <a:cs typeface="Arial"/>
              </a:rPr>
              <a:t>PP</a:t>
            </a:r>
            <a:r>
              <a:rPr sz="1000" b="1" spc="-95" dirty="0">
                <a:solidFill>
                  <a:srgbClr val="FF6700"/>
                </a:solidFill>
                <a:latin typeface="Arial"/>
                <a:cs typeface="Arial"/>
              </a:rPr>
              <a:t>E</a:t>
            </a:r>
            <a:r>
              <a:rPr sz="1000" b="1" spc="-45" dirty="0">
                <a:solidFill>
                  <a:srgbClr val="FF6700"/>
                </a:solidFill>
                <a:latin typeface="Arial"/>
                <a:cs typeface="Arial"/>
              </a:rPr>
              <a:t>L</a:t>
            </a:r>
            <a:r>
              <a:rPr sz="1000" b="1" spc="-90" dirty="0">
                <a:solidFill>
                  <a:srgbClr val="FF6700"/>
                </a:solidFill>
                <a:latin typeface="Arial"/>
                <a:cs typeface="Arial"/>
              </a:rPr>
              <a:t>É</a:t>
            </a:r>
            <a:r>
              <a:rPr sz="1000" b="1" spc="-15" dirty="0">
                <a:solidFill>
                  <a:srgbClr val="FF6700"/>
                </a:solidFill>
                <a:latin typeface="Arial"/>
                <a:cs typeface="Arial"/>
              </a:rPr>
              <a:t> </a:t>
            </a:r>
            <a:r>
              <a:rPr sz="1000" b="1" spc="-110" dirty="0">
                <a:solidFill>
                  <a:srgbClr val="FF6700"/>
                </a:solidFill>
                <a:latin typeface="Arial"/>
                <a:cs typeface="Arial"/>
              </a:rPr>
              <a:t>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0851" y="10376634"/>
            <a:ext cx="178907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z="1000" b="1" spc="20" dirty="0">
                <a:solidFill>
                  <a:srgbClr val="FFFFFF"/>
                </a:solidFill>
                <a:latin typeface="Arial"/>
                <a:cs typeface="Arial"/>
              </a:rPr>
              <a:t>+33 (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fr-FR" sz="1000" b="1" spc="2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62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fr-FR" sz="1000" b="1" spc="2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66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8276" y="2496154"/>
            <a:ext cx="3578224" cy="4970591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400" b="1" spc="45" dirty="0">
                <a:solidFill>
                  <a:schemeClr val="bg1"/>
                </a:solidFill>
                <a:cs typeface="Arial"/>
              </a:rPr>
              <a:t>LES PROCHAINES DATES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fr-FR" sz="1600" b="1" spc="45" dirty="0">
              <a:solidFill>
                <a:schemeClr val="bg1"/>
              </a:solidFill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b="1" spc="45" dirty="0">
                <a:solidFill>
                  <a:schemeClr val="bg1"/>
                </a:solidFill>
                <a:cs typeface="Arial"/>
              </a:rPr>
              <a:t>AIX EN PROVENCE : 28 et 29/11/2024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br>
              <a:rPr lang="fr-FR" sz="1600" b="1" spc="45" dirty="0">
                <a:solidFill>
                  <a:schemeClr val="bg1"/>
                </a:solidFill>
                <a:cs typeface="Arial"/>
              </a:rPr>
            </a:br>
            <a:r>
              <a:rPr lang="fr-FR" sz="1600" b="1" spc="45" dirty="0">
                <a:solidFill>
                  <a:schemeClr val="bg1"/>
                </a:solidFill>
                <a:cs typeface="Arial"/>
              </a:rPr>
              <a:t>PARIS : 27 et 28/11/2024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fr-FR" sz="1600" b="1" spc="45" dirty="0">
              <a:solidFill>
                <a:schemeClr val="bg1"/>
              </a:solidFill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b="1" spc="45" dirty="0">
                <a:solidFill>
                  <a:schemeClr val="bg1"/>
                </a:solidFill>
                <a:cs typeface="Arial"/>
              </a:rPr>
              <a:t>STRASBOURG : 22 et 23/01/2025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fr-FR" sz="1600" b="1" spc="45" dirty="0">
              <a:solidFill>
                <a:schemeClr val="bg1"/>
              </a:solidFill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b="1" spc="45" dirty="0">
                <a:solidFill>
                  <a:schemeClr val="bg1"/>
                </a:solidFill>
                <a:cs typeface="Arial"/>
              </a:rPr>
              <a:t>CAEN : 05 et  06/02/2025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fr-FR" sz="1600" b="1" spc="45" dirty="0">
              <a:solidFill>
                <a:schemeClr val="bg1"/>
              </a:solidFill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b="1" spc="45" dirty="0">
                <a:solidFill>
                  <a:schemeClr val="bg1"/>
                </a:solidFill>
                <a:cs typeface="Arial"/>
              </a:rPr>
              <a:t>PARIS : 12 et 13/02/2025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fr-FR" sz="1600" b="1" spc="45" dirty="0">
              <a:solidFill>
                <a:schemeClr val="bg1"/>
              </a:solidFill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b="1" spc="45" dirty="0">
                <a:solidFill>
                  <a:schemeClr val="bg1"/>
                </a:solidFill>
                <a:cs typeface="Arial"/>
              </a:rPr>
              <a:t>LYON : 15 et 16/01/2025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br>
              <a:rPr lang="fr-FR" sz="1600" b="1" spc="45" dirty="0">
                <a:solidFill>
                  <a:schemeClr val="bg1"/>
                </a:solidFill>
                <a:cs typeface="Arial"/>
              </a:rPr>
            </a:br>
            <a:br>
              <a:rPr lang="fr-FR" sz="1600" b="1" spc="45" dirty="0">
                <a:solidFill>
                  <a:schemeClr val="bg1"/>
                </a:solidFill>
                <a:cs typeface="Arial"/>
              </a:rPr>
            </a:br>
            <a:r>
              <a:rPr lang="fr-FR" b="1" spc="45" dirty="0">
                <a:solidFill>
                  <a:schemeClr val="bg1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POUR VOUS INSCRIRE À L’UNE DES SESSIONS</a:t>
            </a:r>
            <a:endParaRPr lang="fr-FR" b="1" spc="45" dirty="0">
              <a:solidFill>
                <a:schemeClr val="bg1"/>
              </a:solidFill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fr-FR" sz="1050" b="1" spc="45" dirty="0">
              <a:solidFill>
                <a:schemeClr val="bg1"/>
              </a:solidFill>
              <a:cs typeface="Arial"/>
            </a:endParaRPr>
          </a:p>
          <a:p>
            <a:pPr marL="12700" algn="ctr">
              <a:spcBef>
                <a:spcPts val="100"/>
              </a:spcBef>
            </a:pPr>
            <a:endParaRPr lang="fr-FR" sz="1600" b="1" spc="45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8275" y="7292689"/>
            <a:ext cx="3538778" cy="1813957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59054" rIns="0" bIns="0" rtlCol="0">
            <a:spAutoFit/>
          </a:bodyPr>
          <a:lstStyle/>
          <a:p>
            <a:pPr marL="34925" marR="24765" algn="ctr">
              <a:lnSpc>
                <a:spcPct val="100000"/>
              </a:lnSpc>
            </a:pPr>
            <a:r>
              <a:rPr lang="fr-FR" b="1" spc="-5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Prix spécial Actions Collectives</a:t>
            </a:r>
          </a:p>
          <a:p>
            <a:pPr marL="34925" marR="24765" algn="ctr">
              <a:lnSpc>
                <a:spcPct val="100000"/>
              </a:lnSpc>
            </a:pPr>
            <a:endParaRPr lang="fr-FR" sz="1100" b="1" spc="-55" dirty="0">
              <a:solidFill>
                <a:schemeClr val="accent5">
                  <a:lumMod val="50000"/>
                </a:schemeClr>
              </a:solidFill>
              <a:latin typeface="+mj-lt"/>
              <a:cs typeface="Arial"/>
            </a:endParaRPr>
          </a:p>
          <a:p>
            <a:pPr marL="34925" marR="24765" algn="ctr">
              <a:lnSpc>
                <a:spcPct val="100000"/>
              </a:lnSpc>
            </a:pPr>
            <a:r>
              <a:rPr lang="fr-FR" sz="2000" b="1" spc="-5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784 € HT  </a:t>
            </a:r>
            <a:r>
              <a:rPr lang="fr-FR" b="1" spc="-5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pour les 2 jours de formation (hors repas)</a:t>
            </a:r>
          </a:p>
          <a:p>
            <a:pPr marL="34925" marR="24765" algn="ctr">
              <a:lnSpc>
                <a:spcPct val="100000"/>
              </a:lnSpc>
            </a:pPr>
            <a:endParaRPr lang="fr-FR" sz="1100" b="1" spc="-55" dirty="0">
              <a:solidFill>
                <a:schemeClr val="accent5">
                  <a:lumMod val="50000"/>
                </a:schemeClr>
              </a:solidFill>
              <a:latin typeface="+mj-lt"/>
              <a:cs typeface="Arial"/>
            </a:endParaRPr>
          </a:p>
          <a:p>
            <a:pPr marL="34925" marR="24765" algn="ctr">
              <a:lnSpc>
                <a:spcPct val="100000"/>
              </a:lnSpc>
            </a:pPr>
            <a:r>
              <a:rPr lang="fr-FR" b="1" spc="-5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POTENTIALS offre aux entreprises non adhérentes à AKTO ce tarif préférentiel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88307" y="9155204"/>
            <a:ext cx="6513475" cy="318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9460" marR="655955" indent="-2017395" algn="ctr">
              <a:lnSpc>
                <a:spcPct val="103000"/>
              </a:lnSpc>
              <a:spcBef>
                <a:spcPts val="1590"/>
              </a:spcBef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Contactez-nous pour réaliser cette formation en INTRA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CF5DDD1-0698-5A45-F0CF-2B02D7F943F2}"/>
              </a:ext>
            </a:extLst>
          </p:cNvPr>
          <p:cNvSpPr txBox="1"/>
          <p:nvPr/>
        </p:nvSpPr>
        <p:spPr>
          <a:xfrm>
            <a:off x="3433482" y="860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2" name="Explosion : 8 points 11">
            <a:extLst>
              <a:ext uri="{FF2B5EF4-FFF2-40B4-BE49-F238E27FC236}">
                <a16:creationId xmlns:a16="http://schemas.microsoft.com/office/drawing/2014/main" id="{6C0E8CA7-17DE-C2BB-C0CE-FD5B59CBCB4E}"/>
              </a:ext>
            </a:extLst>
          </p:cNvPr>
          <p:cNvSpPr/>
          <p:nvPr/>
        </p:nvSpPr>
        <p:spPr>
          <a:xfrm>
            <a:off x="10873" y="2496154"/>
            <a:ext cx="3919778" cy="284804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FORMATION INTER</a:t>
            </a:r>
          </a:p>
          <a:p>
            <a:pPr algn="ctr"/>
            <a:r>
              <a:rPr lang="fr-FR" sz="1600" b="1" dirty="0"/>
              <a:t>Minimum 4 stagiaires</a:t>
            </a:r>
          </a:p>
          <a:p>
            <a:pPr algn="ctr"/>
            <a:endParaRPr lang="fr-FR" sz="1000" dirty="0"/>
          </a:p>
          <a:p>
            <a:pPr algn="ctr"/>
            <a:r>
              <a:rPr lang="fr-FR" sz="1600" b="1" dirty="0"/>
              <a:t>PARLEZ-EN AUTOUR DE VOUS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f3e7d8-c189-478b-8049-008449e9395a" xsi:nil="true"/>
    <lcf76f155ced4ddcb4097134ff3c332f xmlns="d04333d3-2654-4923-82f0-d7149209534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83BFF248D5A4A9256C764CDB682ED" ma:contentTypeVersion="18" ma:contentTypeDescription="Crée un document." ma:contentTypeScope="" ma:versionID="d22230a382ea58f2fc732a41d65d6ba1">
  <xsd:schema xmlns:xsd="http://www.w3.org/2001/XMLSchema" xmlns:xs="http://www.w3.org/2001/XMLSchema" xmlns:p="http://schemas.microsoft.com/office/2006/metadata/properties" xmlns:ns2="d04333d3-2654-4923-82f0-d71492095344" xmlns:ns3="5ff3e7d8-c189-478b-8049-008449e9395a" targetNamespace="http://schemas.microsoft.com/office/2006/metadata/properties" ma:root="true" ma:fieldsID="36e9ab989df3b2c8b9f44005ef226412" ns2:_="" ns3:_="">
    <xsd:import namespace="d04333d3-2654-4923-82f0-d71492095344"/>
    <xsd:import namespace="5ff3e7d8-c189-478b-8049-008449e939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333d3-2654-4923-82f0-d71492095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7addd46b-443b-41f5-9e57-737a2067ef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3e7d8-c189-478b-8049-008449e939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67966c-1b47-4262-8190-7e2a68d853ee}" ma:internalName="TaxCatchAll" ma:showField="CatchAllData" ma:web="5ff3e7d8-c189-478b-8049-008449e939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7DF3E5-D6C8-49E4-9CFB-FA8772D349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3A5A3-9A7F-4EED-B3BA-5F742B937E6A}">
  <ds:schemaRefs>
    <ds:schemaRef ds:uri="http://schemas.microsoft.com/office/2006/metadata/properties"/>
    <ds:schemaRef ds:uri="http://schemas.microsoft.com/office/infopath/2007/PartnerControls"/>
    <ds:schemaRef ds:uri="5ff3e7d8-c189-478b-8049-008449e9395a"/>
    <ds:schemaRef ds:uri="d04333d3-2654-4923-82f0-d71492095344"/>
  </ds:schemaRefs>
</ds:datastoreItem>
</file>

<file path=customXml/itemProps3.xml><?xml version="1.0" encoding="utf-8"?>
<ds:datastoreItem xmlns:ds="http://schemas.openxmlformats.org/officeDocument/2006/customXml" ds:itemID="{0811A131-13F1-4B8A-ADB0-4EDB2649C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4333d3-2654-4923-82f0-d71492095344"/>
    <ds:schemaRef ds:uri="5ff3e7d8-c189-478b-8049-008449e93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204</Words>
  <Application>Microsoft Office PowerPoint</Application>
  <PresentationFormat>Personnalisé</PresentationFormat>
  <Paragraphs>46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Sans Unicode</vt:lpstr>
      <vt:lpstr>Mont</vt:lpstr>
      <vt:lpstr>Office Theme</vt:lpstr>
      <vt:lpstr>Actions collectives AKTO FORMATION DE TUTEURS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CLÔTURE COMPTABLE</dc:title>
  <dc:creator>Webmaster Gdbconsulting</dc:creator>
  <cp:keywords>DAFjKl3U9q0,BAEsErqgeuk</cp:keywords>
  <cp:lastModifiedBy>Michel Le Du</cp:lastModifiedBy>
  <cp:revision>5</cp:revision>
  <dcterms:created xsi:type="dcterms:W3CDTF">2023-11-01T10:45:40Z</dcterms:created>
  <dcterms:modified xsi:type="dcterms:W3CDTF">2024-10-18T06:44:46Z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2023-06-23T00:00:00Z</vt:filetime>
  </property>
  <property fmtid="{D5CDD505-2E9C-101B-9397-08002B2CF9AE}" pid="3" name="Creator">
    <vt:lpwstr>Canva</vt:lpwstr>
  </property>
  <property fmtid="{D5CDD505-2E9C-101B-9397-08002B2CF9AE}" pid="4" name="LastSaved">
    <vt:filetime>2023-11-01T00:00:00Z</vt:filetime>
  </property>
  <property fmtid="{D5CDD505-2E9C-101B-9397-08002B2CF9AE}" pid="5" name="ContentTypeId">
    <vt:lpwstr>0x010100DC283BFF248D5A4A9256C764CDB682ED</vt:lpwstr>
  </property>
  <property fmtid="{D5CDD505-2E9C-101B-9397-08002B2CF9AE}" pid="6" name="MediaServiceImageTags">
    <vt:lpwstr/>
  </property>
</Properties>
</file>